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EA10-79C5-488E-A368-32B1E0B850B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4FB4-4221-4B3D-B341-DE732E4D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matematike!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Proveri svoja rešenja!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501122" cy="600079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Latn-RS" dirty="0" smtClean="0"/>
              <a:t>Zaokruži brojeve deljive sa 2.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AutoNum type="arabicPlain" startAt="2"/>
            </a:pPr>
            <a:r>
              <a:rPr lang="sr-Latn-RS" dirty="0" smtClean="0"/>
              <a:t>5	  8	10	11	12	16	17	20</a:t>
            </a:r>
          </a:p>
          <a:p>
            <a:pPr marL="514350" indent="-514350">
              <a:buAutoNum type="arabicPlain" startAt="2"/>
            </a:pPr>
            <a:endParaRPr lang="sr-Latn-RS" dirty="0"/>
          </a:p>
          <a:p>
            <a:pPr marL="514350" indent="-514350">
              <a:buNone/>
            </a:pPr>
            <a:r>
              <a:rPr lang="sr-Latn-RS" dirty="0" smtClean="0"/>
              <a:t>2. Precrtaj brojeve koji nisu deljivi sa 5.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AutoNum type="arabicPlain" startAt="5"/>
            </a:pPr>
            <a:r>
              <a:rPr lang="sr-Latn-RS" dirty="0" smtClean="0"/>
              <a:t>9	10	13	15	18	35	20	32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None/>
            </a:pPr>
            <a:r>
              <a:rPr lang="sr-Latn-RS" dirty="0" smtClean="0"/>
              <a:t>3. Zaokruži brojeve koji nisu deljivi brojem 4.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None/>
            </a:pPr>
            <a:r>
              <a:rPr lang="sr-Latn-RS" dirty="0" smtClean="0"/>
              <a:t>11		12	14	16	19	20	24	28</a:t>
            </a:r>
            <a:endParaRPr lang="en-US" dirty="0"/>
          </a:p>
        </p:txBody>
      </p:sp>
      <p:sp>
        <p:nvSpPr>
          <p:cNvPr id="4" name="Donut 3"/>
          <p:cNvSpPr/>
          <p:nvPr/>
        </p:nvSpPr>
        <p:spPr>
          <a:xfrm>
            <a:off x="214282" y="128586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3929058" y="128586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4929190" y="128586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6715140" y="128586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1285852" y="128586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143108" y="128586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785786" y="3571876"/>
            <a:ext cx="642942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214546" y="3571876"/>
            <a:ext cx="642942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143372" y="3571876"/>
            <a:ext cx="642942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786578" y="3571876"/>
            <a:ext cx="642942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nut 15"/>
          <p:cNvSpPr/>
          <p:nvPr/>
        </p:nvSpPr>
        <p:spPr>
          <a:xfrm>
            <a:off x="285720" y="557214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2143108" y="557214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3929058" y="5572140"/>
            <a:ext cx="857256" cy="64294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zadatak: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Radna sveska 65. strana.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Pišite ukoliko nešto nije jasno!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786446" y="4000504"/>
            <a:ext cx="571504" cy="5000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Pažljivo pročitajte sledeće situacije: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4800" dirty="0" smtClean="0"/>
              <a:t>U učionici je 16 učenika.</a:t>
            </a:r>
          </a:p>
          <a:p>
            <a:pPr>
              <a:buNone/>
            </a:pPr>
            <a:r>
              <a:rPr lang="sr-Latn-RS" sz="4800" dirty="0" smtClean="0"/>
              <a:t>Treba da se podele u 5 grupa tako da  u svakoj grupi bude isti broj učenika.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ćemo to izračunati?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sz="5400" dirty="0" smtClean="0"/>
              <a:t>16:5=</a:t>
            </a:r>
          </a:p>
          <a:p>
            <a:pPr>
              <a:buNone/>
            </a:pPr>
            <a:endParaRPr lang="sr-Latn-RS" sz="5400" dirty="0"/>
          </a:p>
          <a:p>
            <a:pPr>
              <a:buNone/>
            </a:pPr>
            <a:r>
              <a:rPr lang="sr-Latn-RS" sz="5400" dirty="0" smtClean="0"/>
              <a:t>To nije moguće izračunati!</a:t>
            </a:r>
          </a:p>
          <a:p>
            <a:pPr>
              <a:buNone/>
            </a:pPr>
            <a:r>
              <a:rPr lang="sr-Latn-RS" sz="5400" dirty="0" smtClean="0"/>
              <a:t>Broj 16 ne može da se podeli brojem  5.</a:t>
            </a:r>
          </a:p>
          <a:p>
            <a:pPr>
              <a:buNone/>
            </a:pPr>
            <a:r>
              <a:rPr lang="sr-Latn-RS" sz="5400" dirty="0" smtClean="0"/>
              <a:t>Drugačije rečeno:</a:t>
            </a:r>
          </a:p>
          <a:p>
            <a:pPr>
              <a:buNone/>
            </a:pPr>
            <a:r>
              <a:rPr lang="sr-Latn-RS" sz="5400" dirty="0" smtClean="0"/>
              <a:t>Broj 16 </a:t>
            </a:r>
            <a:r>
              <a:rPr lang="sr-Latn-RS" sz="5400" dirty="0" smtClean="0">
                <a:solidFill>
                  <a:srgbClr val="FF0000"/>
                </a:solidFill>
              </a:rPr>
              <a:t>NIJE DELJIV </a:t>
            </a:r>
            <a:r>
              <a:rPr lang="sr-Latn-RS" sz="5400" dirty="0" smtClean="0"/>
              <a:t>brojem 5.</a:t>
            </a:r>
            <a:endParaRPr lang="en-US" sz="5400" dirty="0"/>
          </a:p>
        </p:txBody>
      </p:sp>
      <p:sp>
        <p:nvSpPr>
          <p:cNvPr id="4" name="Multiply 3"/>
          <p:cNvSpPr/>
          <p:nvPr/>
        </p:nvSpPr>
        <p:spPr>
          <a:xfrm>
            <a:off x="1928794" y="1428736"/>
            <a:ext cx="1643074" cy="128588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429684" cy="6215106"/>
          </a:xfrm>
        </p:spPr>
        <p:txBody>
          <a:bodyPr/>
          <a:lstStyle/>
          <a:p>
            <a:pPr>
              <a:buNone/>
            </a:pPr>
            <a:r>
              <a:rPr lang="sr-Latn-RS" smtClean="0"/>
              <a:t>Pet drugova treba da podeli 10 klikera tako </a:t>
            </a:r>
            <a:r>
              <a:rPr lang="sr-Latn-RS" dirty="0" smtClean="0"/>
              <a:t>da svako ima isti broj klikera.</a:t>
            </a:r>
          </a:p>
          <a:p>
            <a:pPr>
              <a:buNone/>
            </a:pPr>
            <a:r>
              <a:rPr lang="sr-Latn-RS" dirty="0" smtClean="0"/>
              <a:t>Da li to možemo izračunati?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sz="4800" dirty="0" smtClean="0"/>
              <a:t>10:5=2</a:t>
            </a:r>
          </a:p>
          <a:p>
            <a:pPr>
              <a:buNone/>
            </a:pPr>
            <a:r>
              <a:rPr lang="sr-Latn-RS" sz="4800" dirty="0" smtClean="0"/>
              <a:t>Možemo!</a:t>
            </a:r>
          </a:p>
          <a:p>
            <a:pPr>
              <a:buNone/>
            </a:pPr>
            <a:endParaRPr lang="sr-Latn-RS" sz="4800" dirty="0"/>
          </a:p>
          <a:p>
            <a:pPr>
              <a:buNone/>
            </a:pPr>
            <a:r>
              <a:rPr lang="sr-Latn-RS" sz="4800" dirty="0" smtClean="0"/>
              <a:t>Broj 10 </a:t>
            </a:r>
            <a:r>
              <a:rPr lang="sr-Latn-RS" sz="4800" dirty="0" smtClean="0">
                <a:solidFill>
                  <a:srgbClr val="FF0000"/>
                </a:solidFill>
              </a:rPr>
              <a:t>JE DELJIV </a:t>
            </a:r>
            <a:r>
              <a:rPr lang="sr-Latn-RS" sz="4800" dirty="0" smtClean="0"/>
              <a:t>brojem 5.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Zapišite</a:t>
            </a:r>
            <a:r>
              <a:rPr lang="sr-Latn-RS" dirty="0" smtClean="0"/>
              <a:t> naslov: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sz="6000" dirty="0" smtClean="0"/>
              <a:t>Deljivost brojeva</a:t>
            </a:r>
          </a:p>
          <a:p>
            <a:pPr algn="ctr">
              <a:buNone/>
            </a:pPr>
            <a:endParaRPr lang="sr-Latn-RS" sz="6000" dirty="0"/>
          </a:p>
          <a:p>
            <a:pPr>
              <a:buNone/>
            </a:pPr>
            <a:r>
              <a:rPr lang="sr-Latn-RS" sz="3600" dirty="0" smtClean="0"/>
              <a:t>Potom otvorite 101. stranu u udžbeniku, pročitajte zapisano i rešite zadatke.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Zapišite u sveske: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Sedam kolača treba rasporediti tako da na svakom tanjiru stoji po dva kolača.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7:2=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Broj 7 nije deljiv sa 2.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2844" y="3214686"/>
            <a:ext cx="221457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8860" y="3214686"/>
            <a:ext cx="221457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14876" y="3214686"/>
            <a:ext cx="214314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428596" y="307181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1285852" y="307181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571868" y="3000372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2786050" y="3000372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5857884" y="3000372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5072066" y="3000372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29422" y="3286124"/>
            <a:ext cx="221457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7786710" y="3143248"/>
            <a:ext cx="571504" cy="500066"/>
          </a:xfrm>
          <a:prstGeom prst="can">
            <a:avLst>
              <a:gd name="adj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1214414" y="4071942"/>
            <a:ext cx="1000132" cy="7143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7679553" y="4321975"/>
            <a:ext cx="785818" cy="15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86644" y="4786322"/>
            <a:ext cx="888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ostatak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07223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Dvanaest kolača treba rasporediti tako da na svakom tanjiru stoje po 3 kolača.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sz="4000" dirty="0" err="1" smtClean="0"/>
              <a:t>Broj</a:t>
            </a:r>
            <a:r>
              <a:rPr lang="sr-Latn-RS" sz="4000" dirty="0" smtClean="0"/>
              <a:t> 12 je deljiv sa 3.</a:t>
            </a:r>
          </a:p>
          <a:p>
            <a:pPr>
              <a:buNone/>
            </a:pPr>
            <a:r>
              <a:rPr lang="sr-Latn-RS" sz="4000" dirty="0" smtClean="0"/>
              <a:t>12:3=4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2844" y="3214686"/>
            <a:ext cx="342902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1571604" y="3071810"/>
            <a:ext cx="571504" cy="500066"/>
          </a:xfrm>
          <a:prstGeom prst="can">
            <a:avLst>
              <a:gd name="adj" fmla="val 30541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642910" y="307181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57422" y="2143116"/>
            <a:ext cx="278608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2857488" y="200024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86380" y="1857364"/>
            <a:ext cx="257176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5643570" y="1785926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6929454" y="1785926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6286512" y="1785926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29190" y="3000372"/>
            <a:ext cx="278608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5572132" y="2928934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n 31"/>
          <p:cNvSpPr/>
          <p:nvPr/>
        </p:nvSpPr>
        <p:spPr>
          <a:xfrm>
            <a:off x="6286512" y="2928934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7000892" y="2928934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2285984" y="307181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>
            <a:off x="4286248" y="200024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an 36"/>
          <p:cNvSpPr/>
          <p:nvPr/>
        </p:nvSpPr>
        <p:spPr>
          <a:xfrm>
            <a:off x="3571868" y="2000240"/>
            <a:ext cx="571504" cy="500066"/>
          </a:xfrm>
          <a:prstGeom prst="ca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RS" sz="3600" b="1" dirty="0" smtClean="0">
                <a:solidFill>
                  <a:srgbClr val="FF0000"/>
                </a:solidFill>
              </a:rPr>
              <a:t>Broj je deljiv nekim brojem ako se može podeliti tim brojem bez ostatka.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Treba da znaš:</a:t>
            </a:r>
          </a:p>
          <a:p>
            <a:pPr>
              <a:buNone/>
            </a:pPr>
            <a:endParaRPr lang="sr-Latn-RS" dirty="0"/>
          </a:p>
          <a:p>
            <a:r>
              <a:rPr lang="sr-Latn-RS" dirty="0" smtClean="0"/>
              <a:t> sa 2 su deljivi svi parni brojevi;</a:t>
            </a:r>
          </a:p>
          <a:p>
            <a:r>
              <a:rPr lang="sr-Latn-RS" dirty="0"/>
              <a:t> </a:t>
            </a:r>
            <a:r>
              <a:rPr lang="sr-Latn-RS" dirty="0" smtClean="0"/>
              <a:t>sa 5 su deljivi svi brojevi čija je cifra jedinice 5 ili 0;</a:t>
            </a:r>
          </a:p>
          <a:p>
            <a:r>
              <a:rPr lang="sr-Latn-RS" dirty="0" smtClean="0"/>
              <a:t> svaki broj je deljiv sa 1 i sa samim sobom.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501122" cy="600079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Latn-RS" dirty="0" smtClean="0"/>
              <a:t>Zaokruži brojeve deljive sa 2.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AutoNum type="arabicPlain" startAt="2"/>
            </a:pPr>
            <a:r>
              <a:rPr lang="sr-Latn-RS" dirty="0" smtClean="0"/>
              <a:t>5	8	10	11	12	16	17	20</a:t>
            </a:r>
          </a:p>
          <a:p>
            <a:pPr marL="514350" indent="-514350">
              <a:buAutoNum type="arabicPlain" startAt="2"/>
            </a:pPr>
            <a:endParaRPr lang="sr-Latn-RS" dirty="0"/>
          </a:p>
          <a:p>
            <a:pPr marL="514350" indent="-514350">
              <a:buNone/>
            </a:pPr>
            <a:r>
              <a:rPr lang="sr-Latn-RS" dirty="0" smtClean="0"/>
              <a:t>2. Precrtaj brojeve koji nisu deljivi sa 5.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AutoNum type="arabicPlain" startAt="5"/>
            </a:pPr>
            <a:r>
              <a:rPr lang="sr-Latn-RS" dirty="0" smtClean="0"/>
              <a:t>9	10	13	15	18	35	20	32</a:t>
            </a:r>
          </a:p>
          <a:p>
            <a:pPr marL="514350" indent="-514350">
              <a:buAutoNum type="arabicPlain" startAt="5"/>
            </a:pPr>
            <a:endParaRPr lang="sr-Latn-RS" dirty="0"/>
          </a:p>
          <a:p>
            <a:pPr marL="514350" indent="-514350">
              <a:buNone/>
            </a:pPr>
            <a:r>
              <a:rPr lang="sr-Latn-RS" dirty="0" smtClean="0"/>
              <a:t>3. Zaokruži brojeve koji nisu deljivi brojem 4.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None/>
            </a:pPr>
            <a:r>
              <a:rPr lang="sr-Latn-RS" dirty="0" smtClean="0"/>
              <a:t>11		12	14	16	19	20	24	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253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Dobro došli na čas matematike!</vt:lpstr>
      <vt:lpstr>Pažljivo pročitajte sledeće situacije:</vt:lpstr>
      <vt:lpstr>Kako ćemo to izračunati?</vt:lpstr>
      <vt:lpstr>Slide 4</vt:lpstr>
      <vt:lpstr>Zapišite naslov:</vt:lpstr>
      <vt:lpstr>Zapišite u sveske:</vt:lpstr>
      <vt:lpstr>Slide 7</vt:lpstr>
      <vt:lpstr>Broj je deljiv nekim brojem ako se može podeliti tim brojem bez ostatka. </vt:lpstr>
      <vt:lpstr>Slide 9</vt:lpstr>
      <vt:lpstr>Proveri svoja rešenja!</vt:lpstr>
      <vt:lpstr>Slide 11</vt:lpstr>
      <vt:lpstr>Domaći zadatak: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2020-04-08T10:48:37Z</dcterms:created>
  <dcterms:modified xsi:type="dcterms:W3CDTF">2020-04-08T12:37:49Z</dcterms:modified>
</cp:coreProperties>
</file>